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jx4_wVD4.mp4" Type="http://schemas.openxmlformats.org/officeDocument/2006/relationships/video"/><Relationship Id="rId4" Target="../media/VAGjx4_wVD4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66006" y="1028700"/>
            <a:ext cx="6755988" cy="4949456"/>
          </a:xfrm>
          <a:custGeom>
            <a:avLst/>
            <a:gdLst/>
            <a:ahLst/>
            <a:cxnLst/>
            <a:rect r="r" b="b" t="t" l="l"/>
            <a:pathLst>
              <a:path h="4949456" w="6755988">
                <a:moveTo>
                  <a:pt x="0" y="0"/>
                </a:moveTo>
                <a:lnTo>
                  <a:pt x="6755988" y="0"/>
                </a:lnTo>
                <a:lnTo>
                  <a:pt x="6755988" y="4949456"/>
                </a:lnTo>
                <a:lnTo>
                  <a:pt x="0" y="494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77" r="0" b="-97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6880" y="5835281"/>
            <a:ext cx="16230600" cy="92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b="true" sz="514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Platform for Smart Pricing &amp; Market Discovery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341" y="6294723"/>
            <a:ext cx="3828684" cy="2822394"/>
            <a:chOff x="0" y="0"/>
            <a:chExt cx="1058378" cy="7802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GenAI-Powered Reasoning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1341" y="942000"/>
            <a:ext cx="1736691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HIGHLIGHTS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9415" y="3413782"/>
            <a:ext cx="3272536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1341" y="2750089"/>
            <a:ext cx="3828684" cy="2822394"/>
            <a:chOff x="0" y="0"/>
            <a:chExt cx="1058378" cy="780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Smart Product Matching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41469" y="6294723"/>
            <a:ext cx="3828684" cy="2822394"/>
            <a:chOff x="0" y="0"/>
            <a:chExt cx="1058378" cy="780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Web Search Validation</a:t>
              </a:r>
            </a:p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41469" y="2750089"/>
            <a:ext cx="3828684" cy="2822394"/>
            <a:chOff x="0" y="0"/>
            <a:chExt cx="1058378" cy="7802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Vast Market Coverage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61596" y="6291402"/>
            <a:ext cx="3828684" cy="2822394"/>
            <a:chOff x="0" y="0"/>
            <a:chExt cx="1058378" cy="7802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User-Friendly Interface</a:t>
              </a:r>
            </a:p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61596" y="2716533"/>
            <a:ext cx="3828684" cy="2822394"/>
            <a:chOff x="0" y="0"/>
            <a:chExt cx="1058378" cy="7802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Business Opportunity Detection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059572" y="6291402"/>
            <a:ext cx="3828684" cy="2822394"/>
            <a:chOff x="0" y="0"/>
            <a:chExt cx="1058378" cy="7802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Increased Profitability through Smart Listing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59572" y="2716533"/>
            <a:ext cx="3828684" cy="2822394"/>
            <a:chOff x="0" y="0"/>
            <a:chExt cx="1058378" cy="7802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8378" cy="780205"/>
            </a:xfrm>
            <a:custGeom>
              <a:avLst/>
              <a:gdLst/>
              <a:ahLst/>
              <a:cxnLst/>
              <a:rect r="r" b="b" t="t" l="l"/>
              <a:pathLst>
                <a:path h="780205" w="1058378">
                  <a:moveTo>
                    <a:pt x="30331" y="0"/>
                  </a:moveTo>
                  <a:lnTo>
                    <a:pt x="1028046" y="0"/>
                  </a:lnTo>
                  <a:cubicBezTo>
                    <a:pt x="1036091" y="0"/>
                    <a:pt x="1043806" y="3196"/>
                    <a:pt x="1049494" y="8884"/>
                  </a:cubicBezTo>
                  <a:cubicBezTo>
                    <a:pt x="1055182" y="14572"/>
                    <a:pt x="1058378" y="22287"/>
                    <a:pt x="1058378" y="30331"/>
                  </a:cubicBezTo>
                  <a:lnTo>
                    <a:pt x="1058378" y="749874"/>
                  </a:lnTo>
                  <a:cubicBezTo>
                    <a:pt x="1058378" y="766625"/>
                    <a:pt x="1044798" y="780205"/>
                    <a:pt x="1028046" y="780205"/>
                  </a:cubicBezTo>
                  <a:lnTo>
                    <a:pt x="30331" y="780205"/>
                  </a:lnTo>
                  <a:cubicBezTo>
                    <a:pt x="22287" y="780205"/>
                    <a:pt x="14572" y="777010"/>
                    <a:pt x="8884" y="771321"/>
                  </a:cubicBezTo>
                  <a:cubicBezTo>
                    <a:pt x="3196" y="765633"/>
                    <a:pt x="0" y="757918"/>
                    <a:pt x="0" y="749874"/>
                  </a:cubicBezTo>
                  <a:lnTo>
                    <a:pt x="0" y="30331"/>
                  </a:lnTo>
                  <a:cubicBezTo>
                    <a:pt x="0" y="22287"/>
                    <a:pt x="3196" y="14572"/>
                    <a:pt x="8884" y="8884"/>
                  </a:cubicBezTo>
                  <a:cubicBezTo>
                    <a:pt x="14572" y="3196"/>
                    <a:pt x="22287" y="0"/>
                    <a:pt x="30331" y="0"/>
                  </a:cubicBezTo>
                  <a:close/>
                </a:path>
              </a:pathLst>
            </a:custGeom>
            <a:solidFill>
              <a:srgbClr val="D4E6E0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058378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Smart Price Suggestions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37769" y="2106930"/>
          <a:ext cx="13638976" cy="7123303"/>
        </p:xfrm>
        <a:graphic>
          <a:graphicData uri="http://schemas.openxmlformats.org/drawingml/2006/table">
            <a:tbl>
              <a:tblPr/>
              <a:tblGrid>
                <a:gridCol w="4324575"/>
                <a:gridCol w="9314401"/>
              </a:tblGrid>
              <a:tr h="11094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50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Efficient Price lookup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Helping Vendors Compare Prices Across Platforms — Vendors can easily check laptop prices from multiple e-commerce websites in one place, saving time and effort.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50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Selection of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Choosing the Best Platform to Sell On — By seeing laptop prices on different websites, vendors can decide where to list their product for maximum visibility and profit.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50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One stop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Saving Time &amp; Effort — Instead of manually checking multiple e-commerce sites, vendors get all price comparisons in one place, making decision-making faster and easier.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5034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Market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Identifying Market Gaps — The system shows where a particular laptop is missing or underrepresented, helping vendors find better platforms where they can attract more buyers.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416693" y="716601"/>
            <a:ext cx="1545461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500" spc="75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WHERE SPI.AI CREATES IMPACT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965498" y="2097854"/>
          <a:ext cx="8293802" cy="7066983"/>
        </p:xfrm>
        <a:graphic>
          <a:graphicData uri="http://schemas.openxmlformats.org/drawingml/2006/table">
            <a:tbl>
              <a:tblPr/>
              <a:tblGrid>
                <a:gridCol w="2237746"/>
                <a:gridCol w="2237746"/>
                <a:gridCol w="2237746"/>
                <a:gridCol w="1580565"/>
              </a:tblGrid>
              <a:tr h="903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Test Case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Expected Behavior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SPI.ai Behavior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Accuracy Score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0030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on all 4 platforms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 from all 4 platforms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Retrieved from all 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1746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on 3 platforms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 from 3, suggest price for missing 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Retrieved + Suggested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1184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on 2 platforms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 from 2, suggest for other 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Retrieved + Suggested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876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on 1 platform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 from 1, suggest for remaining 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Retrieved + Suggested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1078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Not in any platform, but exists online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web search, validate existence, optionally suggest price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 search triggered, validation successful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883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Not in any platform, doesn't exist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Flag as invalid, no price suggestion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Marked as invalid, no suggestions given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8531" y="509588"/>
            <a:ext cx="1757393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SPI.AI EVALUATION 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3954" y="1678868"/>
            <a:ext cx="8159596" cy="757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</a:p>
          <a:p>
            <a:pPr algn="l">
              <a:lnSpc>
                <a:spcPts val="4359"/>
              </a:lnSpc>
            </a:pPr>
            <a:r>
              <a:rPr lang="en-US" b="true" sz="2075" spc="-76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Objective:</a:t>
            </a:r>
          </a:p>
          <a:p>
            <a:pPr algn="l">
              <a:lnSpc>
                <a:spcPts val="4359"/>
              </a:lnSpc>
            </a:pPr>
            <a:r>
              <a:rPr lang="en-US" sz="2075" spc="-7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measure how accurately SPI.ai identifies the presence of laptop products across major platforms based on user input.</a:t>
            </a:r>
          </a:p>
          <a:p>
            <a:pPr algn="l">
              <a:lnSpc>
                <a:spcPts val="4359"/>
              </a:lnSpc>
            </a:pPr>
          </a:p>
          <a:p>
            <a:pPr algn="l">
              <a:lnSpc>
                <a:spcPts val="4359"/>
              </a:lnSpc>
            </a:pPr>
            <a:r>
              <a:rPr lang="en-US" b="true" sz="2075" spc="-76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Definition of Accuracy:</a:t>
            </a:r>
          </a:p>
          <a:p>
            <a:pPr algn="l">
              <a:lnSpc>
                <a:spcPts val="4359"/>
              </a:lnSpc>
            </a:pPr>
            <a:r>
              <a:rPr lang="en-US" sz="2075" spc="-7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result is considered accurate if SPI.ai correctly identifies a product on a platform where it actually exists, and triggers price suggestions or validation logic for platforms where it doesn’t.</a:t>
            </a:r>
          </a:p>
          <a:p>
            <a:pPr algn="l">
              <a:lnSpc>
                <a:spcPts val="4359"/>
              </a:lnSpc>
            </a:pPr>
          </a:p>
          <a:p>
            <a:pPr algn="l">
              <a:lnSpc>
                <a:spcPts val="4359"/>
              </a:lnSpc>
            </a:pPr>
            <a:r>
              <a:rPr lang="en-US" b="true" sz="2075" spc="-76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Conclusion:</a:t>
            </a:r>
          </a:p>
          <a:p>
            <a:pPr algn="l">
              <a:lnSpc>
                <a:spcPts val="4359"/>
              </a:lnSpc>
            </a:pPr>
            <a:r>
              <a:rPr lang="en-US" sz="2075" spc="-7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SPI.ai delivers high accuracy in platform detection, smart fallback mechanisms for missing data, and reliable invalid combination handling — making it a robust and vendor-friendly tool.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410741" y="1893224"/>
          <a:ext cx="16090411" cy="7365076"/>
        </p:xfrm>
        <a:graphic>
          <a:graphicData uri="http://schemas.openxmlformats.org/drawingml/2006/table">
            <a:tbl>
              <a:tblPr/>
              <a:tblGrid>
                <a:gridCol w="3145095"/>
                <a:gridCol w="6226810"/>
                <a:gridCol w="6718507"/>
              </a:tblGrid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Problem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Issue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What We Did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Web Scraping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E-commerce sites blocked scrapers and had dynamic layouts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Used undetected Chrome, proxy rotation, multiple headers, and Easy Scraper automated with PyAutoGUI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Database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Different platforms had different schemas and column structures → many nulls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Converted CSVs to cleaned JSON and stored in MongoDB for flexible querying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Manual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benchmark or labeled dataset to validate price suggestions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Manually verified pricing accuracy by cross-checking listings across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Data 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Specs like RAM, Storage, Processor were embedded in product names with inconsistent formatting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Applied custom rule-based extraction and cleaned up product titles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27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Web Search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Needed to check if product combinations existed outside of our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Generated search-like queries using user filters and validated results via live Google searches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568057" y="509588"/>
            <a:ext cx="1315188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OVERCOMING CHALLENGES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2880" y="1560800"/>
          <a:ext cx="16602240" cy="8136903"/>
        </p:xfrm>
        <a:graphic>
          <a:graphicData uri="http://schemas.openxmlformats.org/drawingml/2006/table">
            <a:tbl>
              <a:tblPr/>
              <a:tblGrid>
                <a:gridCol w="4433614"/>
                <a:gridCol w="5145680"/>
                <a:gridCol w="7022946"/>
              </a:tblGrid>
              <a:tr h="8602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Current Gap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What’s Next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60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 Smarter, Real-Time 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updates are manual and periodic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Automate scraping using scheduled cloud jobs for fresher, always-updated market intelligence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60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 Price Forecasting Through Trends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use of historical data for price 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Store scraped data over time to build trend graphs and enable smart, predictive pricing (time-series models)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33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 Expanding Our Market 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Limited to 4 platforms and laptops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Integrate Amazon and expand to new product categories like mobiles and tablets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60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 Vendor-Tailored Pricing Intelligence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One-size-fits-all pricing strategies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Tune pricing strategies based on vendor-specific preferences and dynamic market conditions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1233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 Mobile App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mobile app version available.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Develop and integrate a mobile app for better accessibility and user experience.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94539" y="474951"/>
            <a:ext cx="1629894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FUTURE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39250"/>
            <a:ext cx="77688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7271" y="4624388"/>
            <a:ext cx="1579440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894" y="2039374"/>
            <a:ext cx="5909060" cy="5466594"/>
          </a:xfrm>
          <a:custGeom>
            <a:avLst/>
            <a:gdLst/>
            <a:ahLst/>
            <a:cxnLst/>
            <a:rect r="r" b="b" t="t" l="l"/>
            <a:pathLst>
              <a:path h="5466594" w="5909060">
                <a:moveTo>
                  <a:pt x="0" y="0"/>
                </a:moveTo>
                <a:lnTo>
                  <a:pt x="5909059" y="0"/>
                </a:lnTo>
                <a:lnTo>
                  <a:pt x="5909059" y="5466594"/>
                </a:lnTo>
                <a:lnTo>
                  <a:pt x="0" y="5466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6163" y="2036468"/>
            <a:ext cx="5524086" cy="5469500"/>
          </a:xfrm>
          <a:custGeom>
            <a:avLst/>
            <a:gdLst/>
            <a:ahLst/>
            <a:cxnLst/>
            <a:rect r="r" b="b" t="t" l="l"/>
            <a:pathLst>
              <a:path h="5469500" w="5524086">
                <a:moveTo>
                  <a:pt x="0" y="0"/>
                </a:moveTo>
                <a:lnTo>
                  <a:pt x="5524086" y="0"/>
                </a:lnTo>
                <a:lnTo>
                  <a:pt x="5524086" y="5469500"/>
                </a:lnTo>
                <a:lnTo>
                  <a:pt x="0" y="546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0195" y="519113"/>
            <a:ext cx="173294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500" spc="75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GUIDED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39250"/>
            <a:ext cx="43656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3854" y="8001268"/>
            <a:ext cx="3977443" cy="36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b="true" sz="2509" spc="2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DR. SRIDHAR SRINIVASAN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86201" y="8001268"/>
            <a:ext cx="2844009" cy="36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b="true" sz="2509" spc="2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MR. REGI MATHEW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6796" y="4624388"/>
            <a:ext cx="1579440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1323"/>
            <a:ext cx="2057400" cy="2035819"/>
          </a:xfrm>
          <a:custGeom>
            <a:avLst/>
            <a:gdLst/>
            <a:ahLst/>
            <a:cxnLst/>
            <a:rect r="r" b="b" t="t" l="l"/>
            <a:pathLst>
              <a:path h="2035819" w="2057400">
                <a:moveTo>
                  <a:pt x="0" y="0"/>
                </a:moveTo>
                <a:lnTo>
                  <a:pt x="2057400" y="0"/>
                </a:lnTo>
                <a:lnTo>
                  <a:pt x="2057400" y="2035819"/>
                </a:lnTo>
                <a:lnTo>
                  <a:pt x="0" y="203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5604" y="5692574"/>
            <a:ext cx="2057400" cy="2035819"/>
          </a:xfrm>
          <a:custGeom>
            <a:avLst/>
            <a:gdLst/>
            <a:ahLst/>
            <a:cxnLst/>
            <a:rect r="r" b="b" t="t" l="l"/>
            <a:pathLst>
              <a:path h="2035819" w="2057400">
                <a:moveTo>
                  <a:pt x="0" y="0"/>
                </a:moveTo>
                <a:lnTo>
                  <a:pt x="2057400" y="0"/>
                </a:lnTo>
                <a:lnTo>
                  <a:pt x="2057400" y="2035819"/>
                </a:lnTo>
                <a:lnTo>
                  <a:pt x="0" y="203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6347" y="5692574"/>
            <a:ext cx="2057400" cy="2035819"/>
          </a:xfrm>
          <a:custGeom>
            <a:avLst/>
            <a:gdLst/>
            <a:ahLst/>
            <a:cxnLst/>
            <a:rect r="r" b="b" t="t" l="l"/>
            <a:pathLst>
              <a:path h="2035819" w="2057400">
                <a:moveTo>
                  <a:pt x="0" y="0"/>
                </a:moveTo>
                <a:lnTo>
                  <a:pt x="2057400" y="0"/>
                </a:lnTo>
                <a:lnTo>
                  <a:pt x="2057400" y="2035819"/>
                </a:lnTo>
                <a:lnTo>
                  <a:pt x="0" y="203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81275" y="2571323"/>
            <a:ext cx="2125396" cy="2035819"/>
          </a:xfrm>
          <a:custGeom>
            <a:avLst/>
            <a:gdLst/>
            <a:ahLst/>
            <a:cxnLst/>
            <a:rect r="r" b="b" t="t" l="l"/>
            <a:pathLst>
              <a:path h="2035819" w="2125396">
                <a:moveTo>
                  <a:pt x="0" y="0"/>
                </a:moveTo>
                <a:lnTo>
                  <a:pt x="2125396" y="0"/>
                </a:lnTo>
                <a:lnTo>
                  <a:pt x="2125396" y="2035819"/>
                </a:lnTo>
                <a:lnTo>
                  <a:pt x="0" y="2035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02" b="-26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4634" y="1076325"/>
            <a:ext cx="1068985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TEAM SPI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789" y="4899500"/>
            <a:ext cx="2999222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b="true" sz="279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Affan Ahmed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0397" y="8042718"/>
            <a:ext cx="3487813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b="true" sz="279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Ashutosh Bhat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236" y="8042718"/>
            <a:ext cx="3173622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b="true" sz="279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Roshan Rath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7452" y="4904217"/>
            <a:ext cx="3544224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b="true" sz="279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Aysha Fathima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744270" y="2571323"/>
            <a:ext cx="2125396" cy="2035819"/>
          </a:xfrm>
          <a:custGeom>
            <a:avLst/>
            <a:gdLst/>
            <a:ahLst/>
            <a:cxnLst/>
            <a:rect r="r" b="b" t="t" l="l"/>
            <a:pathLst>
              <a:path h="2035819" w="2125396">
                <a:moveTo>
                  <a:pt x="0" y="0"/>
                </a:moveTo>
                <a:lnTo>
                  <a:pt x="2125396" y="0"/>
                </a:lnTo>
                <a:lnTo>
                  <a:pt x="2125396" y="2035819"/>
                </a:lnTo>
                <a:lnTo>
                  <a:pt x="0" y="2035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02" b="-26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75400" y="4904217"/>
            <a:ext cx="3863136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b="true" sz="2799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Sujeevana Jonna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1012" y="2104671"/>
            <a:ext cx="5825976" cy="6077658"/>
          </a:xfrm>
          <a:custGeom>
            <a:avLst/>
            <a:gdLst/>
            <a:ahLst/>
            <a:cxnLst/>
            <a:rect r="r" b="b" t="t" l="l"/>
            <a:pathLst>
              <a:path h="6077658" w="5825976">
                <a:moveTo>
                  <a:pt x="0" y="0"/>
                </a:moveTo>
                <a:lnTo>
                  <a:pt x="5825976" y="0"/>
                </a:lnTo>
                <a:lnTo>
                  <a:pt x="5825976" y="6077658"/>
                </a:lnTo>
                <a:lnTo>
                  <a:pt x="0" y="6077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047" y="519113"/>
            <a:ext cx="173294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500" spc="75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SPECIAL THANKS TO OUR MENTOR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39250"/>
            <a:ext cx="43656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6046" y="8570213"/>
            <a:ext cx="5097496" cy="107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b="true" sz="2509" spc="2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MR. SENTHIL MURUGAN</a:t>
            </a:r>
          </a:p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b="true" sz="2509" spc="2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CUSTOMER SOLUTION DIRECTOR</a:t>
            </a:r>
          </a:p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b="true" sz="2509" spc="2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LAVENDAL CONSULTING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2834" y="1559517"/>
            <a:ext cx="12742332" cy="8489579"/>
          </a:xfrm>
          <a:custGeom>
            <a:avLst/>
            <a:gdLst/>
            <a:ahLst/>
            <a:cxnLst/>
            <a:rect r="r" b="b" t="t" l="l"/>
            <a:pathLst>
              <a:path h="8489579" w="12742332">
                <a:moveTo>
                  <a:pt x="0" y="0"/>
                </a:moveTo>
                <a:lnTo>
                  <a:pt x="12742332" y="0"/>
                </a:lnTo>
                <a:lnTo>
                  <a:pt x="12742332" y="8489579"/>
                </a:lnTo>
                <a:lnTo>
                  <a:pt x="0" y="848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801" y="483192"/>
            <a:ext cx="173294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500" spc="75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39250"/>
            <a:ext cx="43656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7621" y="91454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2684" y="1595437"/>
            <a:ext cx="14689627" cy="8136930"/>
          </a:xfrm>
          <a:custGeom>
            <a:avLst/>
            <a:gdLst/>
            <a:ahLst/>
            <a:cxnLst/>
            <a:rect r="r" b="b" t="t" l="l"/>
            <a:pathLst>
              <a:path h="8136930" w="14689627">
                <a:moveTo>
                  <a:pt x="0" y="0"/>
                </a:moveTo>
                <a:lnTo>
                  <a:pt x="14689627" y="0"/>
                </a:lnTo>
                <a:lnTo>
                  <a:pt x="14689627" y="8136930"/>
                </a:lnTo>
                <a:lnTo>
                  <a:pt x="0" y="813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7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7890">
            <a:off x="7230985" y="7411259"/>
            <a:ext cx="1508797" cy="875173"/>
          </a:xfrm>
          <a:custGeom>
            <a:avLst/>
            <a:gdLst/>
            <a:ahLst/>
            <a:cxnLst/>
            <a:rect r="r" b="b" t="t" l="l"/>
            <a:pathLst>
              <a:path h="875173" w="1508797">
                <a:moveTo>
                  <a:pt x="0" y="0"/>
                </a:moveTo>
                <a:lnTo>
                  <a:pt x="1508797" y="0"/>
                </a:lnTo>
                <a:lnTo>
                  <a:pt x="1508797" y="875174"/>
                </a:lnTo>
                <a:lnTo>
                  <a:pt x="0" y="875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199" r="0" b="-361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961990"/>
            <a:ext cx="1255071" cy="1119581"/>
          </a:xfrm>
          <a:custGeom>
            <a:avLst/>
            <a:gdLst/>
            <a:ahLst/>
            <a:cxnLst/>
            <a:rect r="r" b="b" t="t" l="l"/>
            <a:pathLst>
              <a:path h="1119581" w="1255071">
                <a:moveTo>
                  <a:pt x="0" y="0"/>
                </a:moveTo>
                <a:lnTo>
                  <a:pt x="1255071" y="0"/>
                </a:lnTo>
                <a:lnTo>
                  <a:pt x="1255071" y="1119581"/>
                </a:lnTo>
                <a:lnTo>
                  <a:pt x="0" y="1119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766" y="509588"/>
            <a:ext cx="1730546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OUR SOLUTION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133" y="1595437"/>
            <a:ext cx="16615735" cy="8079401"/>
          </a:xfrm>
          <a:custGeom>
            <a:avLst/>
            <a:gdLst/>
            <a:ahLst/>
            <a:cxnLst/>
            <a:rect r="r" b="b" t="t" l="l"/>
            <a:pathLst>
              <a:path h="8079401" w="16615735">
                <a:moveTo>
                  <a:pt x="0" y="0"/>
                </a:moveTo>
                <a:lnTo>
                  <a:pt x="16615734" y="0"/>
                </a:lnTo>
                <a:lnTo>
                  <a:pt x="16615734" y="8079401"/>
                </a:lnTo>
                <a:lnTo>
                  <a:pt x="0" y="8079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766" y="509588"/>
            <a:ext cx="1733768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BUSINESS 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4766" y="509588"/>
            <a:ext cx="1745276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SOLUTION 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39250"/>
            <a:ext cx="46335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0475" y="1859105"/>
            <a:ext cx="17207051" cy="7678646"/>
          </a:xfrm>
          <a:custGeom>
            <a:avLst/>
            <a:gdLst/>
            <a:ahLst/>
            <a:cxnLst/>
            <a:rect r="r" b="b" t="t" l="l"/>
            <a:pathLst>
              <a:path h="7678646" w="17207051">
                <a:moveTo>
                  <a:pt x="0" y="0"/>
                </a:moveTo>
                <a:lnTo>
                  <a:pt x="17207050" y="0"/>
                </a:lnTo>
                <a:lnTo>
                  <a:pt x="17207050" y="7678646"/>
                </a:lnTo>
                <a:lnTo>
                  <a:pt x="0" y="767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39692" y="1595437"/>
          <a:ext cx="15440734" cy="7401334"/>
        </p:xfrm>
        <a:graphic>
          <a:graphicData uri="http://schemas.openxmlformats.org/drawingml/2006/table">
            <a:tbl>
              <a:tblPr/>
              <a:tblGrid>
                <a:gridCol w="3999162"/>
                <a:gridCol w="11441572"/>
              </a:tblGrid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roxima Nova Bold"/>
                          <a:ea typeface="Proxima Nova Bold"/>
                          <a:cs typeface="Proxima Nova Bold"/>
                          <a:sym typeface="Proxima Nova Bold"/>
                        </a:rPr>
                        <a:t>Technology/Tool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Streamlit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FastAPI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MongoDB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Gemini (GenAI)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 Scraping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         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Selenium, BeautifulSoup, Chrome Webdriver, EasyScraper, PyAutoGUI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1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  <a:tr h="9757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 Matching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Regular Expressions, Query-based Matching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6E0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5897603" y="2463537"/>
            <a:ext cx="1081857" cy="1081857"/>
          </a:xfrm>
          <a:custGeom>
            <a:avLst/>
            <a:gdLst/>
            <a:ahLst/>
            <a:cxnLst/>
            <a:rect r="r" b="b" t="t" l="l"/>
            <a:pathLst>
              <a:path h="1081857" w="1081857">
                <a:moveTo>
                  <a:pt x="0" y="0"/>
                </a:moveTo>
                <a:lnTo>
                  <a:pt x="1081857" y="0"/>
                </a:lnTo>
                <a:lnTo>
                  <a:pt x="1081857" y="1081857"/>
                </a:lnTo>
                <a:lnTo>
                  <a:pt x="0" y="1081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7603" y="3328095"/>
            <a:ext cx="1081857" cy="1081857"/>
          </a:xfrm>
          <a:custGeom>
            <a:avLst/>
            <a:gdLst/>
            <a:ahLst/>
            <a:cxnLst/>
            <a:rect r="r" b="b" t="t" l="l"/>
            <a:pathLst>
              <a:path h="1081857" w="1081857">
                <a:moveTo>
                  <a:pt x="0" y="0"/>
                </a:moveTo>
                <a:lnTo>
                  <a:pt x="1081857" y="0"/>
                </a:lnTo>
                <a:lnTo>
                  <a:pt x="1081857" y="1081856"/>
                </a:lnTo>
                <a:lnTo>
                  <a:pt x="0" y="108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0888" y="4216442"/>
            <a:ext cx="1405098" cy="1124078"/>
          </a:xfrm>
          <a:custGeom>
            <a:avLst/>
            <a:gdLst/>
            <a:ahLst/>
            <a:cxnLst/>
            <a:rect r="r" b="b" t="t" l="l"/>
            <a:pathLst>
              <a:path h="1124078" w="1405098">
                <a:moveTo>
                  <a:pt x="0" y="0"/>
                </a:moveTo>
                <a:lnTo>
                  <a:pt x="1405098" y="0"/>
                </a:lnTo>
                <a:lnTo>
                  <a:pt x="1405098" y="1124078"/>
                </a:lnTo>
                <a:lnTo>
                  <a:pt x="0" y="112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24246" y="5526019"/>
            <a:ext cx="1228571" cy="454571"/>
          </a:xfrm>
          <a:custGeom>
            <a:avLst/>
            <a:gdLst/>
            <a:ahLst/>
            <a:cxnLst/>
            <a:rect r="r" b="b" t="t" l="l"/>
            <a:pathLst>
              <a:path h="454571" w="1228571">
                <a:moveTo>
                  <a:pt x="0" y="0"/>
                </a:moveTo>
                <a:lnTo>
                  <a:pt x="1228571" y="0"/>
                </a:lnTo>
                <a:lnTo>
                  <a:pt x="1228571" y="454571"/>
                </a:lnTo>
                <a:lnTo>
                  <a:pt x="0" y="454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4246" y="6161565"/>
            <a:ext cx="1081857" cy="1081857"/>
          </a:xfrm>
          <a:custGeom>
            <a:avLst/>
            <a:gdLst/>
            <a:ahLst/>
            <a:cxnLst/>
            <a:rect r="r" b="b" t="t" l="l"/>
            <a:pathLst>
              <a:path h="1081857" w="1081857">
                <a:moveTo>
                  <a:pt x="0" y="0"/>
                </a:moveTo>
                <a:lnTo>
                  <a:pt x="1081856" y="0"/>
                </a:lnTo>
                <a:lnTo>
                  <a:pt x="1081856" y="1081857"/>
                </a:lnTo>
                <a:lnTo>
                  <a:pt x="0" y="1081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0888" y="7095015"/>
            <a:ext cx="1331741" cy="785727"/>
          </a:xfrm>
          <a:custGeom>
            <a:avLst/>
            <a:gdLst/>
            <a:ahLst/>
            <a:cxnLst/>
            <a:rect r="r" b="b" t="t" l="l"/>
            <a:pathLst>
              <a:path h="785727" w="1331741">
                <a:moveTo>
                  <a:pt x="0" y="0"/>
                </a:moveTo>
                <a:lnTo>
                  <a:pt x="1331741" y="0"/>
                </a:lnTo>
                <a:lnTo>
                  <a:pt x="1331741" y="785727"/>
                </a:lnTo>
                <a:lnTo>
                  <a:pt x="0" y="785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766" y="509588"/>
            <a:ext cx="1745276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 spc="74">
                <a:solidFill>
                  <a:srgbClr val="189D9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39250"/>
            <a:ext cx="46335" cy="10858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DAGjmQ9on9M</dc:identifier>
  <dcterms:modified xsi:type="dcterms:W3CDTF">2011-08-01T06:04:30Z</dcterms:modified>
  <cp:revision>1</cp:revision>
  <dc:title>Black and Yellow Simple Futuristic Artificial Intelligence Presentation</dc:title>
</cp:coreProperties>
</file>